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80" r:id="rId6"/>
    <p:sldId id="298" r:id="rId7"/>
    <p:sldId id="283" r:id="rId8"/>
    <p:sldId id="311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5" r:id="rId17"/>
    <p:sldId id="314" r:id="rId18"/>
    <p:sldId id="318" r:id="rId19"/>
    <p:sldId id="319" r:id="rId20"/>
    <p:sldId id="317" r:id="rId21"/>
    <p:sldId id="320" r:id="rId22"/>
    <p:sldId id="312" r:id="rId23"/>
    <p:sldId id="299" r:id="rId24"/>
  </p:sldIdLst>
  <p:sldSz cx="9144000" cy="6858000" type="screen4x3"/>
  <p:notesSz cx="6797675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SOS Beispiel Präsentation" id="{8373FAF2-09A7-4E07-A776-771B60935D0E}">
          <p14:sldIdLst>
            <p14:sldId id="280"/>
            <p14:sldId id="298"/>
            <p14:sldId id="283"/>
            <p14:sldId id="311"/>
            <p14:sldId id="304"/>
            <p14:sldId id="305"/>
            <p14:sldId id="306"/>
            <p14:sldId id="307"/>
            <p14:sldId id="308"/>
            <p14:sldId id="309"/>
            <p14:sldId id="310"/>
            <p14:sldId id="315"/>
            <p14:sldId id="314"/>
            <p14:sldId id="318"/>
            <p14:sldId id="319"/>
            <p14:sldId id="317"/>
            <p14:sldId id="320"/>
            <p14:sldId id="312"/>
            <p14:sldId id="299"/>
          </p14:sldIdLst>
        </p14:section>
        <p14:section name="HSOS Titel Templates" id="{FC8ABAE3-DB82-5542-82AF-7F451BD76096}">
          <p14:sldIdLst/>
        </p14:section>
        <p14:section name="HSOS Inhalt Templates" id="{DB71DD27-30A9-F244-A624-582254581CE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3"/>
    <a:srgbClr val="000000"/>
    <a:srgbClr val="7030A0"/>
    <a:srgbClr val="FFFFFF"/>
    <a:srgbClr val="2F2F2E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4" autoAdjust="0"/>
    <p:restoredTop sz="98949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130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8049-1E74-954A-8B2A-B122F323CC87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B16B8-70F5-5247-8E18-0666EA65D4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909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97AF3-96E2-3944-810B-1031649C78E0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B9B4D-FD20-8A46-9B13-2C204668A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559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08725"/>
            <a:ext cx="9144000" cy="45000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400" b="0" baseline="0"/>
            </a:lvl1pPr>
          </a:lstStyle>
          <a:p>
            <a:r>
              <a:rPr lang="de-DE"/>
              <a:t>1. Bild durch Klick auf Symbol einfügen</a:t>
            </a:r>
            <a:br>
              <a:rPr lang="de-DE"/>
            </a:br>
            <a:r>
              <a:rPr lang="de-DE"/>
              <a:t>2. Bild in den Hintergrund bringen, um den Titeltext wieder sichtbar zu machen</a:t>
            </a:r>
          </a:p>
        </p:txBody>
      </p:sp>
      <p:sp>
        <p:nvSpPr>
          <p:cNvPr id="38" name="Textplatzhalter 3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39750" y="6489700"/>
            <a:ext cx="8064500" cy="2254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cap="all" baseline="0"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900">
                <a:latin typeface="RobotoRemix-Regular" panose="00000500000000000000" pitchFamily="2" charset="0"/>
              </a:defRPr>
            </a:lvl2pPr>
            <a:lvl3pPr>
              <a:defRPr sz="900">
                <a:latin typeface="RobotoRemix-Regular" panose="00000500000000000000" pitchFamily="2" charset="0"/>
              </a:defRPr>
            </a:lvl3pPr>
            <a:lvl4pPr>
              <a:defRPr sz="900">
                <a:latin typeface="RobotoRemix-Regular" panose="00000500000000000000" pitchFamily="2" charset="0"/>
              </a:defRPr>
            </a:lvl4pPr>
            <a:lvl5pPr>
              <a:defRPr sz="900">
                <a:latin typeface="RobotoRemix-Regular" panose="00000500000000000000" pitchFamily="2" charset="0"/>
              </a:defRPr>
            </a:lvl5pPr>
          </a:lstStyle>
          <a:p>
            <a:r>
              <a:rPr lang="de-DE"/>
              <a:t>Hier kann z.B. der Name des Vortragenden stehen</a:t>
            </a:r>
          </a:p>
        </p:txBody>
      </p:sp>
      <p:sp>
        <p:nvSpPr>
          <p:cNvPr id="8" name="Titel 11"/>
          <p:cNvSpPr>
            <a:spLocks noGrp="1"/>
          </p:cNvSpPr>
          <p:nvPr userDrawn="1">
            <p:ph type="title" hasCustomPrompt="1"/>
          </p:nvPr>
        </p:nvSpPr>
        <p:spPr>
          <a:xfrm>
            <a:off x="539750" y="2249805"/>
            <a:ext cx="4757464" cy="612776"/>
          </a:xfrm>
        </p:spPr>
        <p:txBody>
          <a:bodyPr anchor="b" anchorCtr="0"/>
          <a:lstStyle>
            <a:lvl1pPr>
              <a:defRPr>
                <a:ln w="3175" cmpd="sng">
                  <a:noFill/>
                  <a:bevel/>
                </a:ln>
                <a:solidFill>
                  <a:schemeClr val="tx1"/>
                </a:solidFill>
                <a:effectLst>
                  <a:glow rad="1524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de-DE"/>
              <a:t>Hier können Sie den Titel </a:t>
            </a:r>
            <a:br>
              <a:rPr lang="de-DE"/>
            </a:br>
            <a:r>
              <a:rPr lang="de-DE"/>
              <a:t>Der Präsentation eingeben</a:t>
            </a:r>
          </a:p>
        </p:txBody>
      </p:sp>
    </p:spTree>
    <p:extLst>
      <p:ext uri="{BB962C8B-B14F-4D97-AF65-F5344CB8AC3E}">
        <p14:creationId xmlns:p14="http://schemas.microsoft.com/office/powerpoint/2010/main" val="410373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 mit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Hier steht eine 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2097088"/>
            <a:ext cx="8064500" cy="243656"/>
          </a:xfrm>
        </p:spPr>
        <p:txBody>
          <a:bodyPr>
            <a:spAutoFit/>
          </a:bodyPr>
          <a:lstStyle>
            <a:lvl1pPr>
              <a:spcAft>
                <a:spcPts val="0"/>
              </a:spcAft>
              <a:defRPr sz="14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Unterüberschrift: Zweispaltige Seite mit Text oder mit Text und Grafik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4" hasCustomPrompt="1"/>
          </p:nvPr>
        </p:nvSpPr>
        <p:spPr>
          <a:xfrm>
            <a:off x="539751" y="2565400"/>
            <a:ext cx="3924299" cy="3455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Hier können Sie Text eingeben oder über einen Klick auf die Symbole andere Inhalte einfügen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5" hasCustomPrompt="1"/>
          </p:nvPr>
        </p:nvSpPr>
        <p:spPr>
          <a:xfrm>
            <a:off x="4679950" y="2565400"/>
            <a:ext cx="3924300" cy="3455988"/>
          </a:xfrm>
        </p:spPr>
        <p:txBody>
          <a:bodyPr/>
          <a:lstStyle>
            <a:lvl1pPr marL="0" marR="0" indent="0" algn="l" defTabSz="1800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1800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r>
              <a:rPr lang="de-DE"/>
              <a:t>Hier können Sie Text eingeben oder über einen Klick auf die Symbole andere Inhalte einfügen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4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</p:spTree>
    <p:extLst>
      <p:ext uri="{BB962C8B-B14F-4D97-AF65-F5344CB8AC3E}">
        <p14:creationId xmlns:p14="http://schemas.microsoft.com/office/powerpoint/2010/main" val="22057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 ohne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4" hasCustomPrompt="1"/>
          </p:nvPr>
        </p:nvSpPr>
        <p:spPr>
          <a:xfrm>
            <a:off x="539751" y="1484313"/>
            <a:ext cx="3924299" cy="45370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/>
              <a:t>Hier können Sie ganzseitigen Text eingeben oder über einen Klick auf die Symbole andere Inhalte einfügen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5"/>
          <p:cNvSpPr>
            <a:spLocks noGrp="1"/>
          </p:cNvSpPr>
          <p:nvPr>
            <p:ph sz="quarter" idx="15" hasCustomPrompt="1"/>
          </p:nvPr>
        </p:nvSpPr>
        <p:spPr>
          <a:xfrm>
            <a:off x="4679950" y="1484313"/>
            <a:ext cx="3924299" cy="452169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Hier können Sie ganzseitigen Text eingeben oder über einen Klick auf die Symbole andere Inhalte einfügen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3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</p:spTree>
    <p:extLst>
      <p:ext uri="{BB962C8B-B14F-4D97-AF65-F5344CB8AC3E}">
        <p14:creationId xmlns:p14="http://schemas.microsoft.com/office/powerpoint/2010/main" val="2336903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2577446"/>
            <a:ext cx="8064500" cy="5915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Vielen Dank für Ihre Aufmerksamkeit</a:t>
            </a:r>
          </a:p>
        </p:txBody>
      </p:sp>
      <p:sp>
        <p:nvSpPr>
          <p:cNvPr id="4" name="Textplatzhalt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29476" y="3407938"/>
            <a:ext cx="8064500" cy="243656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 sz="1400" cap="all" baseline="0">
                <a:latin typeface="+mj-lt"/>
              </a:defRPr>
            </a:lvl1pPr>
            <a:lvl2pPr>
              <a:defRPr sz="900">
                <a:latin typeface="RobotoRemix-Regular" panose="00000500000000000000" pitchFamily="2" charset="0"/>
              </a:defRPr>
            </a:lvl2pPr>
            <a:lvl3pPr>
              <a:defRPr sz="900">
                <a:latin typeface="RobotoRemix-Regular" panose="00000500000000000000" pitchFamily="2" charset="0"/>
              </a:defRPr>
            </a:lvl3pPr>
            <a:lvl4pPr>
              <a:defRPr sz="900">
                <a:latin typeface="RobotoRemix-Regular" panose="00000500000000000000" pitchFamily="2" charset="0"/>
              </a:defRPr>
            </a:lvl4pPr>
            <a:lvl5pPr>
              <a:defRPr sz="900">
                <a:latin typeface="RobotoRemix-Regular" panose="00000500000000000000" pitchFamily="2" charset="0"/>
              </a:defRPr>
            </a:lvl5pPr>
          </a:lstStyle>
          <a:p>
            <a:r>
              <a:rPr lang="de-DE"/>
              <a:t>Hier Könnte noch eine Unterzeile Stehen</a:t>
            </a:r>
          </a:p>
        </p:txBody>
      </p:sp>
      <p:sp>
        <p:nvSpPr>
          <p:cNvPr id="5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4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</p:spTree>
    <p:extLst>
      <p:ext uri="{BB962C8B-B14F-4D97-AF65-F5344CB8AC3E}">
        <p14:creationId xmlns:p14="http://schemas.microsoft.com/office/powerpoint/2010/main" val="41116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Lay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D774A3D-166E-4517-990B-B5A927260F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805972"/>
            <a:ext cx="9144000" cy="4504944"/>
          </a:xfrm>
          <a:prstGeom prst="rect">
            <a:avLst/>
          </a:prstGeom>
        </p:spPr>
      </p:pic>
      <p:sp>
        <p:nvSpPr>
          <p:cNvPr id="14" name="Textplatzhalter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9750" y="3546475"/>
            <a:ext cx="8064500" cy="2582861"/>
          </a:xfrm>
          <a:prstGeom prst="rect">
            <a:avLst/>
          </a:prstGeom>
        </p:spPr>
        <p:txBody>
          <a:bodyPr bIns="108000" anchor="b" anchorCtr="0">
            <a:normAutofit/>
          </a:bodyPr>
          <a:lstStyle>
            <a:lvl1pPr>
              <a:spcAft>
                <a:spcPts val="1200"/>
              </a:spcAft>
              <a:defRPr sz="14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Inhaltsverzeichnis</a:t>
            </a:r>
          </a:p>
          <a:p>
            <a:pPr lvl="0"/>
            <a:r>
              <a:rPr lang="de-DE"/>
              <a:t>01 Kapitelname eins</a:t>
            </a:r>
          </a:p>
          <a:p>
            <a:pPr lvl="0"/>
            <a:r>
              <a:rPr lang="de-DE"/>
              <a:t>02 Kapitelname zwei</a:t>
            </a:r>
          </a:p>
          <a:p>
            <a:pPr lvl="0"/>
            <a:r>
              <a:rPr lang="de-DE"/>
              <a:t>03 Kapitelname drei</a:t>
            </a:r>
          </a:p>
          <a:p>
            <a:pPr lvl="0"/>
            <a:r>
              <a:rPr lang="de-DE"/>
              <a:t>04 Kapitelname vier</a:t>
            </a:r>
          </a:p>
          <a:p>
            <a:pPr lvl="0"/>
            <a:r>
              <a:rPr lang="de-DE"/>
              <a:t>05 Kapitelname fünf</a:t>
            </a:r>
          </a:p>
        </p:txBody>
      </p:sp>
      <p:sp>
        <p:nvSpPr>
          <p:cNvPr id="15" name="Textplatzhalter 37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39750" y="3068638"/>
            <a:ext cx="8064500" cy="243656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 sz="1400" cap="all" baseline="0">
                <a:latin typeface="+mj-lt"/>
              </a:defRPr>
            </a:lvl1pPr>
            <a:lvl2pPr>
              <a:defRPr sz="900">
                <a:latin typeface="RobotoRemix-Regular" panose="00000500000000000000" pitchFamily="2" charset="0"/>
              </a:defRPr>
            </a:lvl2pPr>
            <a:lvl3pPr>
              <a:defRPr sz="900">
                <a:latin typeface="RobotoRemix-Regular" panose="00000500000000000000" pitchFamily="2" charset="0"/>
              </a:defRPr>
            </a:lvl3pPr>
            <a:lvl4pPr>
              <a:defRPr sz="900">
                <a:latin typeface="RobotoRemix-Regular" panose="00000500000000000000" pitchFamily="2" charset="0"/>
              </a:defRPr>
            </a:lvl4pPr>
            <a:lvl5pPr>
              <a:defRPr sz="900">
                <a:latin typeface="RobotoRemix-Regular" panose="00000500000000000000" pitchFamily="2" charset="0"/>
              </a:defRPr>
            </a:lvl5pPr>
          </a:lstStyle>
          <a:p>
            <a:r>
              <a:rPr lang="de-DE"/>
              <a:t>Hier kann z.B. der Name des Vortragenden stehen</a:t>
            </a:r>
          </a:p>
        </p:txBody>
      </p:sp>
      <p:sp>
        <p:nvSpPr>
          <p:cNvPr id="6" name="Titel 11"/>
          <p:cNvSpPr>
            <a:spLocks noGrp="1"/>
          </p:cNvSpPr>
          <p:nvPr userDrawn="1">
            <p:ph type="title" hasCustomPrompt="1"/>
          </p:nvPr>
        </p:nvSpPr>
        <p:spPr>
          <a:xfrm>
            <a:off x="539750" y="2239645"/>
            <a:ext cx="8064500" cy="612776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de-DE"/>
              <a:t>Hier können Sie den Titel </a:t>
            </a:r>
            <a:br>
              <a:rPr lang="de-DE"/>
            </a:br>
            <a:r>
              <a:rPr lang="de-DE"/>
              <a:t>Der Präsentation eingeben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540499" y="6594316"/>
            <a:ext cx="318885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F1C4570D-01EA-46C3-AAAA-25FEE6B3C994}" type="slidenum">
              <a:rPr lang="de-DE" sz="1200" smtClean="0"/>
              <a:t>‹Nr.›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76003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Blanko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6A79AAB-AF72-40AC-AEB9-619975E70D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89700"/>
            <a:ext cx="9144000" cy="365760"/>
          </a:xfrm>
          <a:prstGeom prst="rect">
            <a:avLst/>
          </a:prstGeom>
        </p:spPr>
      </p:pic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3546475"/>
            <a:ext cx="8064500" cy="258286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spcAft>
                <a:spcPts val="1200"/>
              </a:spcAft>
              <a:defRPr sz="14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Inhaltsverzeichnis</a:t>
            </a:r>
          </a:p>
          <a:p>
            <a:pPr lvl="0"/>
            <a:r>
              <a:rPr lang="de-DE"/>
              <a:t>01 Kapitelname eins</a:t>
            </a:r>
          </a:p>
          <a:p>
            <a:pPr lvl="0"/>
            <a:r>
              <a:rPr lang="de-DE"/>
              <a:t>02 Kapitelname zwei</a:t>
            </a:r>
          </a:p>
          <a:p>
            <a:pPr lvl="0"/>
            <a:r>
              <a:rPr lang="de-DE"/>
              <a:t>03 Kapitelname drei</a:t>
            </a:r>
          </a:p>
          <a:p>
            <a:pPr lvl="0"/>
            <a:r>
              <a:rPr lang="de-DE"/>
              <a:t>04 Kapitelname vier</a:t>
            </a:r>
          </a:p>
          <a:p>
            <a:pPr lvl="0"/>
            <a:r>
              <a:rPr lang="de-DE"/>
              <a:t>05 Kapitelname fünf</a:t>
            </a:r>
          </a:p>
        </p:txBody>
      </p:sp>
      <p:sp>
        <p:nvSpPr>
          <p:cNvPr id="15" name="Textplatzhalt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68638"/>
            <a:ext cx="8064500" cy="243656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 sz="1400" cap="all" baseline="0">
                <a:latin typeface="+mj-lt"/>
              </a:defRPr>
            </a:lvl1pPr>
            <a:lvl2pPr>
              <a:defRPr sz="900">
                <a:latin typeface="RobotoRemix-Regular" panose="00000500000000000000" pitchFamily="2" charset="0"/>
              </a:defRPr>
            </a:lvl2pPr>
            <a:lvl3pPr>
              <a:defRPr sz="900">
                <a:latin typeface="RobotoRemix-Regular" panose="00000500000000000000" pitchFamily="2" charset="0"/>
              </a:defRPr>
            </a:lvl3pPr>
            <a:lvl4pPr>
              <a:defRPr sz="900">
                <a:latin typeface="RobotoRemix-Regular" panose="00000500000000000000" pitchFamily="2" charset="0"/>
              </a:defRPr>
            </a:lvl4pPr>
            <a:lvl5pPr>
              <a:defRPr sz="900">
                <a:latin typeface="RobotoRemix-Regular" panose="00000500000000000000" pitchFamily="2" charset="0"/>
              </a:defRPr>
            </a:lvl5pPr>
          </a:lstStyle>
          <a:p>
            <a:r>
              <a:rPr lang="de-DE"/>
              <a:t>Hier kann z.B. der Name des Vortragenden stehen</a:t>
            </a:r>
          </a:p>
        </p:txBody>
      </p:sp>
      <p:sp>
        <p:nvSpPr>
          <p:cNvPr id="6" name="Titel 11"/>
          <p:cNvSpPr>
            <a:spLocks noGrp="1"/>
          </p:cNvSpPr>
          <p:nvPr>
            <p:ph type="title" hasCustomPrompt="1"/>
          </p:nvPr>
        </p:nvSpPr>
        <p:spPr>
          <a:xfrm>
            <a:off x="539750" y="2239645"/>
            <a:ext cx="8064500" cy="612776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de-DE"/>
              <a:t>Hier können Sie den Titel </a:t>
            </a:r>
            <a:br>
              <a:rPr lang="de-DE"/>
            </a:br>
            <a:r>
              <a:rPr lang="de-DE"/>
              <a:t>Der Präsentation eingeben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540499" y="6594316"/>
            <a:ext cx="318885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F1C4570D-01EA-46C3-AAAA-25FEE6B3C994}" type="slidenum">
              <a:rPr lang="de-DE" sz="1200" smtClean="0"/>
              <a:t>‹Nr.›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3055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1-spaltig Bild mit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Hier steht eine Überschrift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4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8" hasCustomPrompt="1"/>
          </p:nvPr>
        </p:nvSpPr>
        <p:spPr>
          <a:xfrm>
            <a:off x="549275" y="2565400"/>
            <a:ext cx="8064500" cy="3455988"/>
          </a:xfrm>
        </p:spPr>
        <p:txBody>
          <a:bodyPr anchor="ctr" anchorCtr="1"/>
          <a:lstStyle>
            <a:lvl1pPr marL="0" marR="0" indent="0" algn="l" defTabSz="1800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1800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r>
              <a:rPr lang="de-DE"/>
              <a:t>Bild durch Klick auf Symbol einfügen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2097088"/>
            <a:ext cx="8064500" cy="243656"/>
          </a:xfrm>
        </p:spPr>
        <p:txBody>
          <a:bodyPr>
            <a:spAutoFit/>
          </a:bodyPr>
          <a:lstStyle>
            <a:lvl1pPr>
              <a:spcAft>
                <a:spcPts val="0"/>
              </a:spcAft>
              <a:defRPr sz="14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Unterüberschrift: Einspaltige Seite mit einem Bild</a:t>
            </a:r>
          </a:p>
        </p:txBody>
      </p:sp>
    </p:spTree>
    <p:extLst>
      <p:ext uri="{BB962C8B-B14F-4D97-AF65-F5344CB8AC3E}">
        <p14:creationId xmlns:p14="http://schemas.microsoft.com/office/powerpoint/2010/main" val="395116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Kapitelanf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2577446"/>
            <a:ext cx="8064500" cy="5915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Hier steht der Kapitelname</a:t>
            </a:r>
          </a:p>
        </p:txBody>
      </p:sp>
      <p:sp>
        <p:nvSpPr>
          <p:cNvPr id="4" name="Textplatzhalt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29476" y="3407938"/>
            <a:ext cx="8064500" cy="243656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 sz="1400" cap="all" baseline="0">
                <a:latin typeface="+mj-lt"/>
              </a:defRPr>
            </a:lvl1pPr>
            <a:lvl2pPr>
              <a:defRPr sz="900">
                <a:latin typeface="RobotoRemix-Regular" panose="00000500000000000000" pitchFamily="2" charset="0"/>
              </a:defRPr>
            </a:lvl2pPr>
            <a:lvl3pPr>
              <a:defRPr sz="900">
                <a:latin typeface="RobotoRemix-Regular" panose="00000500000000000000" pitchFamily="2" charset="0"/>
              </a:defRPr>
            </a:lvl3pPr>
            <a:lvl4pPr>
              <a:defRPr sz="900">
                <a:latin typeface="RobotoRemix-Regular" panose="00000500000000000000" pitchFamily="2" charset="0"/>
              </a:defRPr>
            </a:lvl4pPr>
            <a:lvl5pPr>
              <a:defRPr sz="900">
                <a:latin typeface="RobotoRemix-Regular" panose="00000500000000000000" pitchFamily="2" charset="0"/>
              </a:defRPr>
            </a:lvl5pPr>
          </a:lstStyle>
          <a:p>
            <a:r>
              <a:rPr lang="de-DE"/>
              <a:t>Hier Könnte noch eine Unterzeile Stehen</a:t>
            </a:r>
          </a:p>
        </p:txBody>
      </p:sp>
      <p:sp>
        <p:nvSpPr>
          <p:cNvPr id="5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4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</p:spTree>
    <p:extLst>
      <p:ext uri="{BB962C8B-B14F-4D97-AF65-F5344CB8AC3E}">
        <p14:creationId xmlns:p14="http://schemas.microsoft.com/office/powerpoint/2010/main" val="257143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 mit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Hier steht eine Überschrift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4" hasCustomPrompt="1"/>
          </p:nvPr>
        </p:nvSpPr>
        <p:spPr>
          <a:xfrm>
            <a:off x="539751" y="2565400"/>
            <a:ext cx="8064500" cy="3455988"/>
          </a:xfrm>
        </p:spPr>
        <p:txBody>
          <a:bodyPr numCol="1"/>
          <a:lstStyle>
            <a:lvl1pPr marL="0" indent="0" defTabSz="180000">
              <a:buFont typeface="Arial" panose="020B0604020202020204" pitchFamily="34" charset="0"/>
              <a:buNone/>
              <a:tabLst/>
              <a:defRPr baseline="0"/>
            </a:lvl1pPr>
            <a:lvl2pPr defTabSz="180000">
              <a:defRPr/>
            </a:lvl2pPr>
          </a:lstStyle>
          <a:p>
            <a:pPr lvl="0"/>
            <a:r>
              <a:rPr lang="de-DE"/>
              <a:t>Hier können Sie Text eingeben oder über einen Klick auf die Symbole andere Inhalte einfügen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4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2097088"/>
            <a:ext cx="8064500" cy="243656"/>
          </a:xfrm>
        </p:spPr>
        <p:txBody>
          <a:bodyPr>
            <a:spAutoFit/>
          </a:bodyPr>
          <a:lstStyle>
            <a:lvl1pPr>
              <a:spcAft>
                <a:spcPts val="0"/>
              </a:spcAft>
              <a:defRPr sz="14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Unterüberschrift: Einspaltige Seite mit Text</a:t>
            </a:r>
          </a:p>
        </p:txBody>
      </p:sp>
    </p:spTree>
    <p:extLst>
      <p:ext uri="{BB962C8B-B14F-4D97-AF65-F5344CB8AC3E}">
        <p14:creationId xmlns:p14="http://schemas.microsoft.com/office/powerpoint/2010/main" val="27417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 ohne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4" hasCustomPrompt="1"/>
          </p:nvPr>
        </p:nvSpPr>
        <p:spPr>
          <a:xfrm>
            <a:off x="539751" y="1484313"/>
            <a:ext cx="8064500" cy="45370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Hier können Sie ganzseitigen Text eingeben oder über einen Klick auf die Symbole andere Inhalte einfügen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3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</p:spTree>
    <p:extLst>
      <p:ext uri="{BB962C8B-B14F-4D97-AF65-F5344CB8AC3E}">
        <p14:creationId xmlns:p14="http://schemas.microsoft.com/office/powerpoint/2010/main" val="11966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 Bild mit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Hier steht eine Überschrift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4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8" hasCustomPrompt="1"/>
          </p:nvPr>
        </p:nvSpPr>
        <p:spPr>
          <a:xfrm>
            <a:off x="549275" y="2565400"/>
            <a:ext cx="8064500" cy="3455988"/>
          </a:xfrm>
        </p:spPr>
        <p:txBody>
          <a:bodyPr anchor="ctr" anchorCtr="1"/>
          <a:lstStyle>
            <a:lvl1pPr marL="0" marR="0" indent="0" algn="l" defTabSz="1800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1800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r>
              <a:rPr lang="de-DE"/>
              <a:t>Bild durch Klick auf Symbol einfügen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2097088"/>
            <a:ext cx="8064500" cy="243656"/>
          </a:xfrm>
        </p:spPr>
        <p:txBody>
          <a:bodyPr>
            <a:spAutoFit/>
          </a:bodyPr>
          <a:lstStyle>
            <a:lvl1pPr>
              <a:spcAft>
                <a:spcPts val="0"/>
              </a:spcAft>
              <a:defRPr sz="14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Unterüberschrift: Einspaltige Seite mit einem Bild</a:t>
            </a:r>
          </a:p>
        </p:txBody>
      </p:sp>
    </p:spTree>
    <p:extLst>
      <p:ext uri="{BB962C8B-B14F-4D97-AF65-F5344CB8AC3E}">
        <p14:creationId xmlns:p14="http://schemas.microsoft.com/office/powerpoint/2010/main" val="178862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 Bild ohne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160464"/>
            <a:ext cx="9144000" cy="4860924"/>
          </a:xfrm>
          <a:prstGeom prst="rect">
            <a:avLst/>
          </a:prstGeom>
        </p:spPr>
        <p:txBody>
          <a:bodyPr anchor="t" anchorCtr="0"/>
          <a:lstStyle>
            <a:lvl1pPr algn="ctr">
              <a:defRPr sz="1400" b="0" baseline="0"/>
            </a:lvl1pPr>
          </a:lstStyle>
          <a:p>
            <a:r>
              <a:rPr lang="de-DE"/>
              <a:t>1. Bild durch Klick auf Symbol einfügen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9477" y="368300"/>
            <a:ext cx="4150473" cy="360363"/>
          </a:xfrm>
        </p:spPr>
        <p:txBody>
          <a:bodyPr wrap="square" anchor="b" anchorCtr="0">
            <a:noAutofit/>
          </a:bodyPr>
          <a:lstStyle>
            <a:lvl1pPr>
              <a:lnSpc>
                <a:spcPts val="1600"/>
              </a:lnSpc>
              <a:spcAft>
                <a:spcPts val="0"/>
              </a:spcAft>
              <a:defRPr sz="1100" cap="all" baseline="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de-DE"/>
              <a:t>Beispieltitel der Präsentation</a:t>
            </a:r>
            <a:br>
              <a:rPr lang="de-DE"/>
            </a:br>
            <a:r>
              <a:rPr lang="de-DE"/>
              <a:t>01 Kapitelname eins oder zwei oder …</a:t>
            </a:r>
          </a:p>
        </p:txBody>
      </p:sp>
    </p:spTree>
    <p:extLst>
      <p:ext uri="{BB962C8B-B14F-4D97-AF65-F5344CB8AC3E}">
        <p14:creationId xmlns:p14="http://schemas.microsoft.com/office/powerpoint/2010/main" val="5094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4.jp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platzhalter 1"/>
          <p:cNvSpPr>
            <a:spLocks noGrp="1"/>
          </p:cNvSpPr>
          <p:nvPr>
            <p:ph type="title"/>
          </p:nvPr>
        </p:nvSpPr>
        <p:spPr>
          <a:xfrm>
            <a:off x="539750" y="2168525"/>
            <a:ext cx="8064500" cy="6127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/>
              <a:t>Mastertitelformat </a:t>
            </a:r>
            <a:r>
              <a:rPr lang="de-DE" dirty="0"/>
              <a:t>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0024" y="3068637"/>
            <a:ext cx="8054226" cy="30607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50024" y="6496408"/>
            <a:ext cx="8054226" cy="1333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algn="l">
              <a:lnSpc>
                <a:spcPts val="1200"/>
              </a:lnSpc>
            </a:pPr>
            <a:r>
              <a:rPr lang="de-DE" sz="900" cap="all"/>
              <a:t>Hier kann z.B. der Name des Vortragenden stehen</a:t>
            </a:r>
          </a:p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52337" y="180000"/>
            <a:ext cx="4449600" cy="133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1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1" r:id="rId3"/>
    <p:sldLayoutId id="2147483671" r:id="rId4"/>
  </p:sldLayoutIdLst>
  <p:hf sldNum="0"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300" kern="1200" cap="all" spc="50" baseline="0">
          <a:ln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457200" rtl="0" eaLnBrk="1" fontAlgn="auto" latinLnBrk="0" hangingPunct="1">
        <a:lnSpc>
          <a:spcPts val="1800"/>
        </a:lnSpc>
        <a:spcBef>
          <a:spcPts val="0"/>
        </a:spcBef>
        <a:spcAft>
          <a:spcPts val="900"/>
        </a:spcAft>
        <a:buClrTx/>
        <a:buSzTx/>
        <a:buFont typeface="Arial"/>
        <a:buNone/>
        <a:tabLst/>
        <a:defRPr sz="1200" i="0" kern="1200">
          <a:solidFill>
            <a:schemeClr val="tx1"/>
          </a:solidFill>
          <a:latin typeface="+mj-lt"/>
          <a:ea typeface="+mn-ea"/>
          <a:cs typeface="+mn-cs"/>
        </a:defRPr>
      </a:lvl1pPr>
      <a:lvl2pPr marL="180000" marR="0" indent="-180000" algn="l" defTabSz="457200" rtl="0" eaLnBrk="1" fontAlgn="auto" latinLnBrk="0" hangingPunct="1">
        <a:lnSpc>
          <a:spcPts val="1800"/>
        </a:lnSpc>
        <a:spcBef>
          <a:spcPts val="0"/>
        </a:spcBef>
        <a:spcAft>
          <a:spcPts val="900"/>
        </a:spcAft>
        <a:buClrTx/>
        <a:buSzTx/>
        <a:buFont typeface="Arial"/>
        <a:buChar char="•"/>
        <a:tabLst/>
        <a:defRPr sz="1200" kern="1200">
          <a:solidFill>
            <a:schemeClr val="tx1"/>
          </a:solidFill>
          <a:latin typeface="+mj-lt"/>
          <a:ea typeface="+mn-ea"/>
          <a:cs typeface="+mn-cs"/>
        </a:defRPr>
      </a:lvl2pPr>
      <a:lvl3pPr marL="360000" marR="0" indent="-180000" algn="l" defTabSz="457200" rtl="0" eaLnBrk="1" fontAlgn="auto" latinLnBrk="0" hangingPunct="1">
        <a:lnSpc>
          <a:spcPts val="1800"/>
        </a:lnSpc>
        <a:spcBef>
          <a:spcPts val="0"/>
        </a:spcBef>
        <a:spcAft>
          <a:spcPts val="900"/>
        </a:spcAft>
        <a:buClrTx/>
        <a:buSzTx/>
        <a:buFont typeface="Arial"/>
        <a:buChar char="•"/>
        <a:tabLst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540000" marR="0" indent="-180000" algn="l" defTabSz="457200" rtl="0" eaLnBrk="1" fontAlgn="auto" latinLnBrk="0" hangingPunct="1">
        <a:lnSpc>
          <a:spcPts val="1800"/>
        </a:lnSpc>
        <a:spcBef>
          <a:spcPts val="0"/>
        </a:spcBef>
        <a:spcAft>
          <a:spcPts val="900"/>
        </a:spcAft>
        <a:buClrTx/>
        <a:buSzTx/>
        <a:buFont typeface="Arial"/>
        <a:buChar char="•"/>
        <a:tabLst/>
        <a:defRPr sz="1200" kern="1200">
          <a:solidFill>
            <a:schemeClr val="tx1"/>
          </a:solidFill>
          <a:latin typeface="+mj-lt"/>
          <a:ea typeface="+mn-ea"/>
          <a:cs typeface="+mn-cs"/>
        </a:defRPr>
      </a:lvl4pPr>
      <a:lvl5pPr marL="720000" marR="0" indent="-180000" algn="l" defTabSz="457200" rtl="0" eaLnBrk="1" fontAlgn="auto" latinLnBrk="0" hangingPunct="1">
        <a:lnSpc>
          <a:spcPts val="1800"/>
        </a:lnSpc>
        <a:spcBef>
          <a:spcPts val="0"/>
        </a:spcBef>
        <a:spcAft>
          <a:spcPts val="900"/>
        </a:spcAft>
        <a:buClrTx/>
        <a:buSzTx/>
        <a:buFont typeface="Arial"/>
        <a:buChar char="•"/>
        <a:tabLst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6" userDrawn="1">
          <p15:clr>
            <a:srgbClr val="F26B43"/>
          </p15:clr>
        </p15:guide>
        <p15:guide id="2" pos="340" userDrawn="1">
          <p15:clr>
            <a:srgbClr val="F26B43"/>
          </p15:clr>
        </p15:guide>
        <p15:guide id="3" orient="horz" pos="3974" userDrawn="1">
          <p15:clr>
            <a:srgbClr val="F26B43"/>
          </p15:clr>
        </p15:guide>
        <p15:guide id="4" pos="5420" userDrawn="1">
          <p15:clr>
            <a:srgbClr val="F26B43"/>
          </p15:clr>
        </p15:guide>
        <p15:guide id="5" orient="horz" pos="4088" userDrawn="1">
          <p15:clr>
            <a:srgbClr val="F26B43"/>
          </p15:clr>
        </p15:guide>
        <p15:guide id="6" orient="horz" pos="1139" userDrawn="1">
          <p15:clr>
            <a:srgbClr val="F26B43"/>
          </p15:clr>
        </p15:guide>
        <p15:guide id="7" pos="2880" userDrawn="1">
          <p15:clr>
            <a:srgbClr val="F26B43"/>
          </p15:clr>
        </p15:guide>
        <p15:guide id="8" orient="horz" pos="1752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193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1A513299-5A5B-4A39-89AA-0A2BDC916E9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489700"/>
            <a:ext cx="9144000" cy="36576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550024" y="1193096"/>
            <a:ext cx="8064500" cy="5915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idx="1"/>
          </p:nvPr>
        </p:nvSpPr>
        <p:spPr>
          <a:xfrm>
            <a:off x="539750" y="2565401"/>
            <a:ext cx="8064500" cy="34559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540499" y="6594316"/>
            <a:ext cx="318885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F1C4570D-01EA-46C3-AAAA-25FEE6B3C994}" type="slidenum">
              <a:rPr lang="de-DE" sz="1200" smtClean="0"/>
              <a:t>‹Nr.›</a:t>
            </a:fld>
            <a:endParaRPr lang="de-DE" sz="120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298390" y="33897"/>
            <a:ext cx="3589554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4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5" r:id="rId3"/>
    <p:sldLayoutId id="2147483667" r:id="rId4"/>
    <p:sldLayoutId id="2147483652" r:id="rId5"/>
    <p:sldLayoutId id="2147483664" r:id="rId6"/>
    <p:sldLayoutId id="2147483666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300" kern="1200" cap="all" spc="50" baseline="0">
          <a:ln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0000" rtl="0" eaLnBrk="1" latinLnBrk="0" hangingPunct="1">
        <a:lnSpc>
          <a:spcPts val="1900"/>
        </a:lnSpc>
        <a:spcBef>
          <a:spcPts val="0"/>
        </a:spcBef>
        <a:spcAft>
          <a:spcPts val="1000"/>
        </a:spcAft>
        <a:buFont typeface="Arial"/>
        <a:buNone/>
        <a:defRPr sz="1400" i="0" kern="1200">
          <a:solidFill>
            <a:schemeClr val="tx1"/>
          </a:solidFill>
          <a:latin typeface="+mj-lt"/>
          <a:ea typeface="+mn-ea"/>
          <a:cs typeface="+mn-cs"/>
        </a:defRPr>
      </a:lvl1pPr>
      <a:lvl2pPr marL="180000" indent="-180000" algn="l" defTabSz="180000" rtl="0" eaLnBrk="1" latinLnBrk="0" hangingPunct="1">
        <a:lnSpc>
          <a:spcPts val="1900"/>
        </a:lnSpc>
        <a:spcBef>
          <a:spcPts val="0"/>
        </a:spcBef>
        <a:spcAft>
          <a:spcPts val="1000"/>
        </a:spcAft>
        <a:buFont typeface="Arial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2pPr>
      <a:lvl3pPr marL="360000" indent="-180000" algn="l" defTabSz="180000" rtl="0" eaLnBrk="1" latinLnBrk="0" hangingPunct="1">
        <a:lnSpc>
          <a:spcPts val="1900"/>
        </a:lnSpc>
        <a:spcBef>
          <a:spcPts val="0"/>
        </a:spcBef>
        <a:spcAft>
          <a:spcPts val="1000"/>
        </a:spcAft>
        <a:buFont typeface="Arial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540000" indent="-180000" algn="l" defTabSz="180000" rtl="0" eaLnBrk="1" latinLnBrk="0" hangingPunct="1">
        <a:lnSpc>
          <a:spcPts val="1900"/>
        </a:lnSpc>
        <a:spcBef>
          <a:spcPts val="0"/>
        </a:spcBef>
        <a:spcAft>
          <a:spcPts val="1000"/>
        </a:spcAft>
        <a:buFont typeface="Arial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720000" indent="-180000" algn="l" defTabSz="180000" rtl="0" eaLnBrk="1" latinLnBrk="0" hangingPunct="1">
        <a:lnSpc>
          <a:spcPts val="1900"/>
        </a:lnSpc>
        <a:spcBef>
          <a:spcPts val="0"/>
        </a:spcBef>
        <a:spcAft>
          <a:spcPts val="1000"/>
        </a:spcAft>
        <a:buFont typeface="Arial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40">
          <p15:clr>
            <a:srgbClr val="F26B43"/>
          </p15:clr>
        </p15:guide>
        <p15:guide id="3" pos="2880">
          <p15:clr>
            <a:srgbClr val="F26B43"/>
          </p15:clr>
        </p15:guide>
        <p15:guide id="4" pos="5420">
          <p15:clr>
            <a:srgbClr val="F26B43"/>
          </p15:clr>
        </p15:guide>
        <p15:guide id="5" orient="horz" pos="459">
          <p15:clr>
            <a:srgbClr val="F26B43"/>
          </p15:clr>
        </p15:guide>
        <p15:guide id="6" orient="horz" pos="731">
          <p15:clr>
            <a:srgbClr val="F26B43"/>
          </p15:clr>
        </p15:guide>
        <p15:guide id="7" orient="horz" pos="1321">
          <p15:clr>
            <a:srgbClr val="F26B43"/>
          </p15:clr>
        </p15:guide>
        <p15:guide id="8" orient="horz" pos="1616">
          <p15:clr>
            <a:srgbClr val="F26B43"/>
          </p15:clr>
        </p15:guide>
        <p15:guide id="9" orient="horz" pos="3793">
          <p15:clr>
            <a:srgbClr val="F26B43"/>
          </p15:clr>
        </p15:guide>
        <p15:guide id="10" orient="horz" pos="232">
          <p15:clr>
            <a:srgbClr val="F26B43"/>
          </p15:clr>
        </p15:guide>
        <p15:guide id="11" orient="horz" pos="4088">
          <p15:clr>
            <a:srgbClr val="F26B43"/>
          </p15:clr>
        </p15:guide>
        <p15:guide id="12" pos="2948">
          <p15:clr>
            <a:srgbClr val="F26B43"/>
          </p15:clr>
        </p15:guide>
        <p15:guide id="13" pos="2812">
          <p15:clr>
            <a:srgbClr val="F26B43"/>
          </p15:clr>
        </p15:guide>
        <p15:guide id="14" orient="horz" pos="9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-osnabrueck.de/de/studium/studienangebot/internationales/outgoing/finanzierung/hawinternational/" TargetMode="External"/><Relationship Id="rId2" Type="http://schemas.openxmlformats.org/officeDocument/2006/relationships/hyperlink" Target="mailto:m.neudeck@hs-osnabrueck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Bildplatzhalter 33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102" b="13102"/>
          <a:stretch>
            <a:fillRect/>
          </a:stretch>
        </p:blipFill>
        <p:spPr/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HAW.International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68C03F5-2CD2-4D34-8DE8-D9FBA9DB4B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CENTER FOR international </a:t>
            </a:r>
            <a:r>
              <a:rPr lang="de-DE" dirty="0" err="1" smtClean="0"/>
              <a:t>mobility</a:t>
            </a:r>
            <a:r>
              <a:rPr lang="de-DE" dirty="0" smtClean="0"/>
              <a:t> (CIM)                                                                                                                           Stand</a:t>
            </a:r>
            <a:r>
              <a:rPr lang="de-DE" smtClean="0"/>
              <a:t>: 27.01.2020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07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550024" y="2079367"/>
            <a:ext cx="8064500" cy="3455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Online Bewerbungsformular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Tabellarischer Lebenslauf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Detaillierte Beschreibung des Studienvorhabens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Ggf. bei Abschlussarbeiten: Kostenvoranschlag für geplante Reisen mit Bestätigung des betreuenden Hochschullehrers an der deutschen Hochschule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Darlegung </a:t>
            </a:r>
            <a:r>
              <a:rPr lang="de-DE" dirty="0"/>
              <a:t>der fachlichen und persönlichen </a:t>
            </a:r>
            <a:r>
              <a:rPr lang="de-DE" dirty="0" smtClean="0"/>
              <a:t>Motivation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Zeugnis </a:t>
            </a:r>
            <a:r>
              <a:rPr lang="de-DE" dirty="0"/>
              <a:t>der Hochschulzugangsberechtigung (z.B. (Fach-) Abitur mit Einzelnoten)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BA/Diplom: </a:t>
            </a:r>
            <a:r>
              <a:rPr lang="de-DE" dirty="0" err="1" smtClean="0"/>
              <a:t>ToR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</a:t>
            </a:r>
            <a:r>
              <a:rPr lang="de-DE" dirty="0"/>
              <a:t>Masterstudierenden: </a:t>
            </a:r>
            <a:r>
              <a:rPr lang="de-DE" dirty="0" smtClean="0"/>
              <a:t>Bachelorzeugnis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Sprachnachweis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Gutachten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4. Bewerbungsunterlagen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Bewerbungsunterlagen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1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539751" y="1502719"/>
            <a:ext cx="8064500" cy="3455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Online Bewerbungsformular: 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Über DAAD-Homepage oder HP der Hochschule </a:t>
            </a:r>
          </a:p>
          <a:p>
            <a:pPr lvl="2" indent="0">
              <a:buNone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Tabellarischer Lebenslauf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Max. 1-2 Din A4 Seiten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Foto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Sinnvollen Aufbau beachten – einzelne gegliederte Abschnitte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Vom „Wichtigen“ zum „Unwichtigen“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Einheitlichkeit der Schrift (Times New Roman oder Arial; Schriftgröße 12) und Absätze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Nennen Sie auch Aktivitäten außerhalb der Hochschule sowie Hobbies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Datum und Unterschrift handschriftlich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Übersichtlichkeit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4. Bewerbungsunterlagen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3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539751" y="1502719"/>
            <a:ext cx="8064500" cy="3455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Detaillierte Beschreibung des Vorhabens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Studienplan: 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Übersicht über die Kurse an der Hochschule im Ausland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Z.B. Learning Agreement mit Text als Erläuterung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Einpassung der Kurse in eigenen Studienplan an der HS OS und persönliche Interessen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Forschungsplan: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Max. 5 Seiten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Genaue Darlegung der Forschungsarbeit und Notwendigkeit des Vorhabens im Ausland. Ggf. auch Begründung von Reisen im Ausland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Kostenvoranschlag für Reisen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Nur bei Reisen für Abschlussarbeiten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Aufstellung und Begründung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4. Bewerbungsunterlagen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962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379161" y="-107092"/>
            <a:ext cx="8064500" cy="5081425"/>
          </a:xfrm>
        </p:spPr>
        <p:txBody>
          <a:bodyPr/>
          <a:lstStyle/>
          <a:p>
            <a:r>
              <a:rPr lang="de-DE" sz="1600" dirty="0"/>
              <a:t> </a:t>
            </a:r>
            <a:r>
              <a:rPr lang="de-DE" sz="1600" dirty="0" smtClean="0"/>
              <a:t> </a:t>
            </a:r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Darlegung der fachlichen und persönlichen Motivation:</a:t>
            </a:r>
            <a:endParaRPr lang="de-DE" sz="1600" dirty="0"/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Fachliche Motivation: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Geschichte der Stadt oder Hochschule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Studienangebot der Hochschule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Einpassung in eigenen Studienplan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Zusammenhang zwischen Ort und Abschlussarbeit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Persönliche Motivation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Eigenes Interesse – evtl. sprachliche Aspekte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Familiengeschichte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Verbindung zu außerhochschulischem Engagement und Hobbies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4. Bewerbungsunterlagen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741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379161" y="-107092"/>
            <a:ext cx="8064500" cy="5081425"/>
          </a:xfrm>
        </p:spPr>
        <p:txBody>
          <a:bodyPr/>
          <a:lstStyle/>
          <a:p>
            <a:r>
              <a:rPr lang="de-DE" sz="1600" dirty="0"/>
              <a:t> </a:t>
            </a:r>
            <a:r>
              <a:rPr lang="de-DE" sz="1600" dirty="0" smtClean="0"/>
              <a:t> </a:t>
            </a:r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Darlegung der fachlichen und persönlichen Motivation: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Roter Faden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Klare Struktur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Sinnvolle Absätze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Übersichtlichkeit schaffen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Mit starken Argumenten starten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Erster Teil besonders wichtig 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Verknüpfung von fachlicher und persönlicher Motivation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Keine Wiederholungen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„neue </a:t>
            </a:r>
            <a:r>
              <a:rPr lang="de-DE" sz="1600" dirty="0"/>
              <a:t>Kultur kennen lernen und dort leben“ 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Keine oberflächlichen Klauseln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Lieber kurz und präzise als langatmig und schwammig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Vorsicht mit verschachtelten Sätzen – führt zu Unübersichtlichkeit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4. Bewerbungsunterlagen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044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379161" y="-107092"/>
            <a:ext cx="8064500" cy="5081425"/>
          </a:xfrm>
        </p:spPr>
        <p:txBody>
          <a:bodyPr/>
          <a:lstStyle/>
          <a:p>
            <a:r>
              <a:rPr lang="de-DE" sz="1600" dirty="0"/>
              <a:t> </a:t>
            </a:r>
            <a:r>
              <a:rPr lang="de-DE" sz="1600" dirty="0" smtClean="0"/>
              <a:t> </a:t>
            </a:r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Darlegung der fachlichen und persönlichen Motivation: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Erster Absatz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/>
              <a:t>Wer sind Sie?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/>
              <a:t>Was machen Sie? Studium etc.</a:t>
            </a:r>
          </a:p>
          <a:p>
            <a:pPr marL="1005750" lvl="4" indent="-285750">
              <a:buFont typeface="Arial" panose="020B0604020202020204" pitchFamily="34" charset="0"/>
              <a:buChar char="•"/>
            </a:pPr>
            <a:r>
              <a:rPr lang="de-DE" sz="1600" dirty="0"/>
              <a:t>Wohin möchten Sie?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Querverweise zum Lebenslauf möglich, aber wiederholen Sie nicht Ihren Lebenslauf 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4. Bewerbungsunterlagen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30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379161" y="-107092"/>
            <a:ext cx="8064500" cy="5081425"/>
          </a:xfrm>
        </p:spPr>
        <p:txBody>
          <a:bodyPr/>
          <a:lstStyle/>
          <a:p>
            <a:r>
              <a:rPr lang="de-DE" sz="1600" dirty="0"/>
              <a:t> </a:t>
            </a:r>
            <a:r>
              <a:rPr lang="de-DE" sz="1600" dirty="0" smtClean="0"/>
              <a:t> </a:t>
            </a:r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Zeugnis der HZB: (Fach-) Abitur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BA oder Diplom: Aufstellung sämtlicher bisher besuchter Übungs- und Seminarveranstaltungen (</a:t>
            </a:r>
            <a:r>
              <a:rPr lang="de-DE" sz="1600" dirty="0" err="1" smtClean="0"/>
              <a:t>ToR</a:t>
            </a:r>
            <a:r>
              <a:rPr lang="de-DE" sz="1600" dirty="0" smtClean="0"/>
              <a:t> inkl. </a:t>
            </a:r>
            <a:r>
              <a:rPr lang="de-DE" sz="1600" dirty="0" err="1" smtClean="0"/>
              <a:t>Credit</a:t>
            </a:r>
            <a:r>
              <a:rPr lang="de-DE" sz="1600" dirty="0" smtClean="0"/>
              <a:t>-Points und Noten nach ECTS)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MA: Bachelorzeugnis oder Aufstellung </a:t>
            </a:r>
            <a:r>
              <a:rPr lang="de-DE" sz="1600" dirty="0"/>
              <a:t>s</a:t>
            </a:r>
            <a:r>
              <a:rPr lang="de-DE" sz="1600" dirty="0" smtClean="0"/>
              <a:t>ämtlicher </a:t>
            </a:r>
            <a:r>
              <a:rPr lang="de-DE" sz="1600" dirty="0"/>
              <a:t>bisher besuchter Übungs- und Seminarveranstaltungen (</a:t>
            </a:r>
            <a:r>
              <a:rPr lang="de-DE" sz="1600" dirty="0" err="1"/>
              <a:t>ToR</a:t>
            </a:r>
            <a:r>
              <a:rPr lang="de-DE" sz="1600" dirty="0"/>
              <a:t> inkl. </a:t>
            </a:r>
            <a:r>
              <a:rPr lang="de-DE" sz="1600" dirty="0" err="1"/>
              <a:t>Credit</a:t>
            </a:r>
            <a:r>
              <a:rPr lang="de-DE" sz="1600" dirty="0"/>
              <a:t>-Points und Noten nach ECTS</a:t>
            </a:r>
            <a:r>
              <a:rPr lang="de-DE" sz="1600" dirty="0" smtClean="0"/>
              <a:t>) – Nachreichung des Abschlusszeugnisses bis Stipendienbeginn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Sprachnachweis: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Bereits zur Bewerbung müssen Sprachkenntnisse nachgewiesen werden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DAAD-Sprachzertifikat (herunterzuladen auf der Seite von </a:t>
            </a:r>
            <a:r>
              <a:rPr lang="de-DE" sz="1600" dirty="0" err="1" smtClean="0"/>
              <a:t>HAW.International</a:t>
            </a:r>
            <a:r>
              <a:rPr lang="de-DE" sz="1600" dirty="0" smtClean="0"/>
              <a:t>)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DAAD-Sprachzertifikat muss von Lektor bzw. Lektorin oder einer prüfungsberechtigten Person ausgefüllt werden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Anderer Sprachnachweis nicht älter als zwei Jahre (vgl. HP </a:t>
            </a:r>
            <a:r>
              <a:rPr lang="de-DE" sz="1600" dirty="0" err="1" smtClean="0"/>
              <a:t>HAW.International</a:t>
            </a:r>
            <a:r>
              <a:rPr lang="de-DE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Gutachten: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Hochschullehrer (muss nicht </a:t>
            </a:r>
            <a:r>
              <a:rPr lang="de-DE" sz="1600" smtClean="0"/>
              <a:t>promoviert sein) </a:t>
            </a:r>
            <a:r>
              <a:rPr lang="de-DE" sz="1600" dirty="0" smtClean="0"/>
              <a:t>oder promovierte wiss. Mitarbeiter oder Assistenten (bei Abschlussarbeiten)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Wird im Portal erzeugt und kann dort heruntergeladen werden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Per Post eingereicht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4. Bewerbungsunterlagen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6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379161" y="-107092"/>
            <a:ext cx="8064500" cy="5081425"/>
          </a:xfrm>
        </p:spPr>
        <p:txBody>
          <a:bodyPr/>
          <a:lstStyle/>
          <a:p>
            <a:r>
              <a:rPr lang="de-DE" sz="1600" dirty="0"/>
              <a:t> </a:t>
            </a:r>
            <a:r>
              <a:rPr lang="de-DE" sz="1600" dirty="0" smtClean="0"/>
              <a:t> </a:t>
            </a:r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5. Tipps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31561" y="45308"/>
            <a:ext cx="8064500" cy="5081425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1800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/>
              <a:defRPr sz="1400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80000" indent="-180000" algn="l" defTabSz="1800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360000" indent="-180000" algn="l" defTabSz="1800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540000" indent="-180000" algn="l" defTabSz="1800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720000" indent="-180000" algn="l" defTabSz="1800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 smtClean="0"/>
              <a:t>  </a:t>
            </a:r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smtClean="0"/>
              <a:t>FAQ (DAAD)</a:t>
            </a: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Hinweise zu Stipendien (DAAD)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Unterlagen vor der Bewerbung als PDF bereit 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Motivationsschreiben als Story auf max. 2 Seiten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Sprachnachweis nicht über </a:t>
            </a:r>
            <a:r>
              <a:rPr lang="de-DE" sz="1600" dirty="0" err="1" smtClean="0"/>
              <a:t>ToR</a:t>
            </a:r>
            <a:r>
              <a:rPr lang="de-DE" sz="1600" dirty="0" smtClean="0"/>
              <a:t> ausreichend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Zwei Gutachten vom Dozenten: Tabellarisch und Freitext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Gutachten per Einschreiben versenden, damit der Erhalt beim DAAD sichergestellt 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Gutachten richtig adressieren (Referat St 24 </a:t>
            </a:r>
            <a:r>
              <a:rPr lang="de-DE" sz="1600" dirty="0" err="1" smtClean="0"/>
              <a:t>etc</a:t>
            </a:r>
            <a:r>
              <a:rPr lang="de-DE" sz="1600" dirty="0" smtClean="0"/>
              <a:t>)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Studienverlaufsplan </a:t>
            </a:r>
            <a:r>
              <a:rPr lang="de-DE" sz="1600" dirty="0"/>
              <a:t>möglichst detailliert und als Tabelle vorbereiten (auf eigene Interessen beziehen und nicht nur erwähnen, dass der Kurs gewählt wurde, weil er für folgenden Kurs „...“ angerechnet wird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Abschluss KV warten bis Entscheid da ist, da automatische Versicherung bei Zusage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 das Komitee aus verschiedenen Personengruppen besteht (darunter auch ehemalige DAAD-Stipendiaten) sollte die Sprache nicht zu abgehoben wirken und auf verschiedene Personengruppen ausgerichtet sein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645750" lvl="2" indent="-285750">
              <a:buFont typeface="Arial" panose="020B0604020202020204" pitchFamily="34" charset="0"/>
              <a:buChar char="•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57536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750" y="1781346"/>
            <a:ext cx="8064500" cy="612775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Erasmus+ </a:t>
            </a:r>
            <a:r>
              <a:rPr lang="de-DE" dirty="0" err="1" smtClean="0"/>
              <a:t>förderung</a:t>
            </a:r>
            <a:endParaRPr lang="de-DE" dirty="0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859" b="17859"/>
          <a:stretch/>
        </p:blipFill>
        <p:spPr/>
      </p:pic>
    </p:spTree>
    <p:extLst>
      <p:ext uri="{BB962C8B-B14F-4D97-AF65-F5344CB8AC3E}">
        <p14:creationId xmlns:p14="http://schemas.microsoft.com/office/powerpoint/2010/main" val="40757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3258150"/>
            <a:ext cx="8064500" cy="258286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de-DE" dirty="0" smtClean="0"/>
              <a:t>Maren </a:t>
            </a:r>
            <a:r>
              <a:rPr lang="de-DE" dirty="0" err="1" smtClean="0"/>
              <a:t>neudeck</a:t>
            </a:r>
            <a:endParaRPr lang="de-DE" dirty="0" smtClean="0"/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de-DE" dirty="0" smtClean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de-DE" dirty="0" smtClean="0">
                <a:hlinkClick r:id="rId2"/>
              </a:rPr>
              <a:t>m.neudeck@hs-osnabrueck.de</a:t>
            </a:r>
            <a:r>
              <a:rPr lang="de-DE" dirty="0" smtClean="0"/>
              <a:t>	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de-DE" dirty="0" smtClean="0"/>
              <a:t>Tel</a:t>
            </a:r>
            <a:r>
              <a:rPr lang="de-DE" dirty="0"/>
              <a:t>: </a:t>
            </a:r>
            <a:r>
              <a:rPr lang="de-DE" dirty="0" smtClean="0"/>
              <a:t>0541/969-3828							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de-DE" dirty="0" smtClean="0"/>
              <a:t>Raum</a:t>
            </a:r>
            <a:r>
              <a:rPr lang="de-DE" dirty="0"/>
              <a:t>: </a:t>
            </a:r>
            <a:r>
              <a:rPr lang="de-DE" dirty="0" smtClean="0"/>
              <a:t>AB0015 </a:t>
            </a:r>
            <a:r>
              <a:rPr lang="de-DE" dirty="0"/>
              <a:t>(Albrechtstr. 30)				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de-DE" dirty="0"/>
              <a:t>Sprechzeiten: DI 14-16</a:t>
            </a:r>
            <a:r>
              <a:rPr lang="de-DE" dirty="0" smtClean="0"/>
              <a:t>Uhr</a:t>
            </a:r>
            <a:r>
              <a:rPr lang="de-DE" dirty="0"/>
              <a:t>, DO </a:t>
            </a:r>
            <a:r>
              <a:rPr lang="de-DE" dirty="0" smtClean="0"/>
              <a:t>10-12 Uhr </a:t>
            </a:r>
            <a:r>
              <a:rPr lang="de-DE" dirty="0"/>
              <a:t>	</a:t>
            </a:r>
            <a:endParaRPr lang="de-DE" dirty="0" smtClean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de-DE" dirty="0"/>
              <a:t>	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de-DE" dirty="0">
                <a:hlinkClick r:id="rId3"/>
              </a:rPr>
              <a:t>https://www.hs-osnabrueck.de/de/studium/studienangebot/internationales/outgoing/finanzierung/hawinternational</a:t>
            </a:r>
            <a:r>
              <a:rPr lang="de-DE" dirty="0" smtClean="0">
                <a:hlinkClick r:id="rId3"/>
              </a:rPr>
              <a:t>/</a:t>
            </a:r>
            <a:endParaRPr lang="de-DE" dirty="0" smtClean="0"/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11604"/>
            <a:ext cx="8064500" cy="740817"/>
          </a:xfrm>
        </p:spPr>
        <p:txBody>
          <a:bodyPr/>
          <a:lstStyle/>
          <a:p>
            <a:r>
              <a:rPr lang="de-DE" dirty="0" smtClean="0"/>
              <a:t>Kontakt im Center </a:t>
            </a:r>
            <a:r>
              <a:rPr lang="de-DE" dirty="0" err="1" smtClean="0"/>
              <a:t>for</a:t>
            </a:r>
            <a:r>
              <a:rPr lang="de-DE" dirty="0" smtClean="0"/>
              <a:t> International Mobility (CIM)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3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94907" y="4468245"/>
            <a:ext cx="8064500" cy="2582861"/>
          </a:xfrm>
        </p:spPr>
        <p:txBody>
          <a:bodyPr>
            <a:noAutofit/>
          </a:bodyPr>
          <a:lstStyle/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de-DE" altLang="de-DE" sz="1600" dirty="0" smtClean="0">
                <a:latin typeface="+mn-lt"/>
              </a:rPr>
              <a:t>DAAD</a:t>
            </a:r>
            <a:endParaRPr lang="de-DE" altLang="de-DE" sz="1600" dirty="0">
              <a:latin typeface="+mn-lt"/>
            </a:endParaRPr>
          </a:p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de-DE" altLang="de-DE" sz="1600" dirty="0" smtClean="0">
                <a:latin typeface="+mn-lt"/>
              </a:rPr>
              <a:t>Vollstipendium vs. Teilstipendium</a:t>
            </a:r>
            <a:endParaRPr lang="de-DE" altLang="de-DE" sz="1600" dirty="0">
              <a:latin typeface="+mn-lt"/>
            </a:endParaRPr>
          </a:p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de-DE" altLang="de-DE" sz="1600" dirty="0" err="1" smtClean="0">
                <a:latin typeface="+mn-lt"/>
              </a:rPr>
              <a:t>HAW.International</a:t>
            </a:r>
            <a:endParaRPr lang="de-DE" altLang="de-DE" sz="1600" dirty="0" smtClean="0">
              <a:latin typeface="+mn-lt"/>
            </a:endParaRPr>
          </a:p>
          <a:p>
            <a:pPr marL="1282950" lvl="4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>
                <a:latin typeface="+mn-lt"/>
              </a:rPr>
              <a:t>Module</a:t>
            </a:r>
          </a:p>
          <a:p>
            <a:pPr marL="1282950" lvl="4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>
                <a:latin typeface="+mn-lt"/>
              </a:rPr>
              <a:t>Was wird gefördert?</a:t>
            </a:r>
          </a:p>
          <a:p>
            <a:pPr marL="1282950" lvl="4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>
                <a:latin typeface="+mn-lt"/>
              </a:rPr>
              <a:t>Wie kann ich mich bewerben?</a:t>
            </a:r>
          </a:p>
          <a:p>
            <a:pPr marL="1282950" lvl="4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>
                <a:latin typeface="+mn-lt"/>
              </a:rPr>
              <a:t>Doppelförderung</a:t>
            </a:r>
          </a:p>
          <a:p>
            <a:pPr marL="1282950" lvl="4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err="1" smtClean="0">
                <a:latin typeface="+mn-lt"/>
              </a:rPr>
              <a:t>Auwahlverfahren</a:t>
            </a:r>
            <a:r>
              <a:rPr lang="de-DE" altLang="de-DE" sz="1600" dirty="0" smtClean="0">
                <a:latin typeface="+mn-lt"/>
              </a:rPr>
              <a:t> und -kriterien</a:t>
            </a:r>
          </a:p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de-DE" altLang="de-DE" sz="1600" dirty="0" smtClean="0">
                <a:latin typeface="+mn-lt"/>
              </a:rPr>
              <a:t>Bewerbungsunterlagen</a:t>
            </a:r>
          </a:p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de-DE" altLang="de-DE" sz="1600" dirty="0" smtClean="0">
                <a:latin typeface="+mn-lt"/>
              </a:rPr>
              <a:t>Tipps für die Bewerbung</a:t>
            </a:r>
          </a:p>
          <a:p>
            <a:pPr marL="997200" lvl="4" indent="0">
              <a:lnSpc>
                <a:spcPct val="80000"/>
              </a:lnSpc>
              <a:spcBef>
                <a:spcPct val="50000"/>
              </a:spcBef>
              <a:buNone/>
              <a:defRPr/>
            </a:pPr>
            <a:endParaRPr lang="de-DE" altLang="de-DE" sz="1600" dirty="0" smtClean="0">
              <a:latin typeface="+mn-lt"/>
            </a:endParaRPr>
          </a:p>
          <a:p>
            <a:pPr marL="1454400" lvl="4" indent="-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de-DE" altLang="de-DE" sz="1600" dirty="0">
              <a:latin typeface="+mn-lt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018" y="1179113"/>
            <a:ext cx="8064500" cy="612776"/>
          </a:xfrm>
        </p:spPr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DAAD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539751" y="2249067"/>
            <a:ext cx="8064500" cy="37723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Deutscher Akademischer Austauschdienst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Motto: „Wandel durch Austausch“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Sitz in Bonn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Außenstelle in Berlin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Weltweite Außenstellen in vielen verschiedenen Ländern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Weltweit größte </a:t>
            </a:r>
            <a:r>
              <a:rPr lang="de-DE" sz="1600" dirty="0" smtClean="0"/>
              <a:t>Förderorganisation für den internationalen Austausch von Studierenden und Wissenschaftlern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Förderung </a:t>
            </a:r>
            <a:r>
              <a:rPr lang="de-DE" sz="1600" dirty="0"/>
              <a:t>von deutschen und internationalen Studierenden und Wissenschaftlern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Stipendien für die Besten – Leistungsstipendien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Mittelgeber z.B. für </a:t>
            </a:r>
            <a:r>
              <a:rPr lang="de-DE" sz="1600" dirty="0" err="1" smtClean="0"/>
              <a:t>Promos</a:t>
            </a:r>
            <a:r>
              <a:rPr lang="de-DE" sz="1600" dirty="0" smtClean="0"/>
              <a:t>; auch an Erasmus+ beteiligt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1. DAAD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29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Vollstipendium vs. </a:t>
            </a:r>
            <a:r>
              <a:rPr lang="de-DE" dirty="0" err="1" smtClean="0"/>
              <a:t>teilstipendium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539751" y="2422689"/>
            <a:ext cx="8064500" cy="3730975"/>
          </a:xfrm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err="1" smtClean="0"/>
              <a:t>HAW.International</a:t>
            </a:r>
            <a:r>
              <a:rPr lang="de-DE" altLang="de-DE" sz="1600" dirty="0" smtClean="0"/>
              <a:t> ist ein Vollstipendium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/>
              <a:t>Monatsraten deutlich höher als bei Teilstipendien, wie z.B. </a:t>
            </a:r>
            <a:r>
              <a:rPr lang="de-DE" altLang="de-DE" sz="1600" dirty="0" err="1" smtClean="0"/>
              <a:t>Promos</a:t>
            </a:r>
            <a:endParaRPr lang="de-DE" altLang="de-DE" sz="1600" dirty="0" smtClean="0"/>
          </a:p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 </a:t>
            </a:r>
            <a:r>
              <a:rPr lang="de-DE" altLang="de-DE" sz="1600" dirty="0" smtClean="0"/>
              <a:t>weitere Unterstützung ähnlich</a:t>
            </a:r>
            <a:endParaRPr lang="de-DE" altLang="de-DE" sz="16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2. Vollstipendium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teilstipendium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75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550024" y="1988751"/>
            <a:ext cx="8064500" cy="3455988"/>
          </a:xfrm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/>
              <a:t>Module A und B</a:t>
            </a:r>
          </a:p>
          <a:p>
            <a:pPr marL="825750" lvl="3" indent="-28575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/>
              <a:t>Entwicklung und Umsetzung von Internationalisierungsstrategie</a:t>
            </a:r>
          </a:p>
          <a:p>
            <a:pPr marL="825750" lvl="3" indent="-28575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/>
              <a:t>Internationale und praxisorientierte Studienangebote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>
                <a:solidFill>
                  <a:srgbClr val="FF0000"/>
                </a:solidFill>
              </a:rPr>
              <a:t>Modul C</a:t>
            </a:r>
          </a:p>
          <a:p>
            <a:pPr marL="825750" lvl="3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>
                <a:solidFill>
                  <a:srgbClr val="FF0000"/>
                </a:solidFill>
              </a:rPr>
              <a:t>Semesteraufenthalte und Abschlussarbeiten</a:t>
            </a:r>
          </a:p>
          <a:p>
            <a:pPr marL="825750" lvl="3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>
                <a:solidFill>
                  <a:srgbClr val="FF0000"/>
                </a:solidFill>
              </a:rPr>
              <a:t>Kongress- und Messereisen 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/>
              <a:t>Modul D</a:t>
            </a:r>
          </a:p>
          <a:p>
            <a:pPr marL="825750" lvl="3" indent="-2857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600" dirty="0" smtClean="0"/>
              <a:t>Stärkung der HAW/FH durch Beratung und Expertise</a:t>
            </a:r>
            <a:endParaRPr lang="de-DE" altLang="de-DE" sz="16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HAW.International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40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wird gefördert?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529477" y="1792400"/>
            <a:ext cx="8064500" cy="3455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Studienaufenthalte (3 – 6 Monate) und Aufenthalte im Rahmen einer Abschlussarbeit (1 – 6 Monate)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Aufenthalte für Recherche zur Abschlussarbeit können gesplittet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Monatliche Stipendienrate (abhängig vom Gastland)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Reisekostenzuschuss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Leistungen zur Kranken-, Unfall- und Privathaftpflichtversicherung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Studiengebühren bis zu einer Obergrenze (abhängig vom Gastland – bei Studienaufenthalten)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Zuschuss für Reisen im Gastland (bei Abschlussabreiten)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Studienaufenthalten keine Anzahl an Pflicht-ECTS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Keine komplette Anerkennung notwendig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HAW.International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573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kann ich mich bewerben?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529477" y="2054654"/>
            <a:ext cx="8064500" cy="3455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Bewerbung direkt beim DAAD</a:t>
            </a:r>
            <a:endParaRPr lang="de-D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Bewerbungsportal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dirty="0">
                <a:latin typeface="+mn-lt"/>
              </a:rPr>
              <a:t>Auswahl Gastland und Status (Studierender vs. Graduierter)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dirty="0">
                <a:latin typeface="+mn-lt"/>
              </a:rPr>
              <a:t>Registrierung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Bewerbung</a:t>
            </a:r>
            <a:endParaRPr lang="de-DE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Bewerbungstermine: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29.02.2020 für Stipendienbeginn zwischen Juli und Oktober 2020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30.06.2020 für Stipendienbeginn zwischen November 2020 und Februar 2021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31.10.2020 für Stipendienbeginn zwischen März 2021 und Juni 2021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+mn-lt"/>
              </a:rPr>
              <a:t>3 weitere Termine in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HAW.international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65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Doppelförderung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529477" y="2054654"/>
            <a:ext cx="8064500" cy="3455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Ausschluss von Doppelförderungen mit weiteren DAAD-Stipendien wie z.B. </a:t>
            </a:r>
            <a:r>
              <a:rPr lang="de-DE" sz="1600" dirty="0" err="1" smtClean="0"/>
              <a:t>Promos</a:t>
            </a:r>
            <a:r>
              <a:rPr lang="de-DE" sz="1600" dirty="0" smtClean="0"/>
              <a:t> oder Erasmus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Auch ein Freiplatz über eine bestehende Erasmuskooperation ist nicht kombinierbar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Bewerbungen für beides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Bei </a:t>
            </a:r>
            <a:r>
              <a:rPr lang="de-DE" sz="1600" dirty="0" err="1" smtClean="0"/>
              <a:t>Promosbewerbung</a:t>
            </a:r>
            <a:r>
              <a:rPr lang="de-DE" sz="1600" dirty="0" smtClean="0"/>
              <a:t> muss die Bewerbung um </a:t>
            </a:r>
            <a:r>
              <a:rPr lang="de-DE" sz="1600" dirty="0" err="1" smtClean="0"/>
              <a:t>HAW.International</a:t>
            </a:r>
            <a:r>
              <a:rPr lang="de-DE" sz="1600" dirty="0" smtClean="0"/>
              <a:t> kenntlich gemacht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Annahme nur von einem Stipendium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 smtClean="0"/>
              <a:t>Promosbewilligungen</a:t>
            </a:r>
            <a:r>
              <a:rPr lang="de-DE" sz="1600" dirty="0" smtClean="0"/>
              <a:t> möglichst erst nach Entscheid der Auswahlkommission des DAAD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 smtClean="0"/>
              <a:t>Auslandsbafög</a:t>
            </a:r>
            <a:r>
              <a:rPr lang="de-DE" sz="1600" dirty="0" smtClean="0"/>
              <a:t> weiterhin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Deutschlandstipendium nicht vereinbar, kann aber pausiert werden (Bestätigung muss an den DAAD geschickt werden)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smtClean="0"/>
              <a:t>„Ein </a:t>
            </a:r>
            <a:r>
              <a:rPr lang="de-DE" sz="1600"/>
              <a:t>Zweitstipendium wird auf die DAAD-Stipendienrate angerechnet, wenn und soweit es 450 Euro pro Monat übersteigt</a:t>
            </a:r>
            <a:r>
              <a:rPr lang="de-DE" sz="1600" smtClean="0"/>
              <a:t>.“ </a:t>
            </a:r>
            <a:endParaRPr lang="de-DE" sz="1600" dirty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haw.international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53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Auswahlverfahren- und </a:t>
            </a:r>
            <a:r>
              <a:rPr lang="de-DE" dirty="0" err="1" smtClean="0"/>
              <a:t>kriterien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529477" y="1889897"/>
            <a:ext cx="8064500" cy="3455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Bewerbung von Studierenden von HS für angewandte Wissenschaften und FHs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Studierende im BA müssen sich mind. im zweiten Semester befinden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Auswahlkommission des DAAD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Papierauswahl</a:t>
            </a:r>
          </a:p>
          <a:p>
            <a:pPr marL="645750" lvl="2" indent="-285750">
              <a:buFont typeface="Arial" panose="020B0604020202020204" pitchFamily="34" charset="0"/>
              <a:buChar char="•"/>
            </a:pPr>
            <a:r>
              <a:rPr lang="de-DE" sz="1600" dirty="0"/>
              <a:t>Persönliche Gespräche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Qualität des Vorhabens (Begründung, Stand der Vorbereitung, Einbettung in akademischen Werdegang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Akademische Qualifikation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Sprachliche- und landeskundliche Kenntnisse (vgl. Länderseiten des DAAD)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Außerfachliche Kenntnisse, Interessen und außerfachliches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Auswahltermine ca. 4 Wochen nach Bewerbungsende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smtClean="0"/>
              <a:t>3. </a:t>
            </a:r>
            <a:r>
              <a:rPr lang="de-DE" dirty="0" err="1" smtClean="0"/>
              <a:t>Haw.international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032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SOS Titelfolien">
  <a:themeElements>
    <a:clrScheme name="HSOS">
      <a:dk1>
        <a:srgbClr val="5E5E5D"/>
      </a:dk1>
      <a:lt1>
        <a:sysClr val="window" lastClr="FFFFFF"/>
      </a:lt1>
      <a:dk2>
        <a:srgbClr val="009EE3"/>
      </a:dk2>
      <a:lt2>
        <a:srgbClr val="CBCBCC"/>
      </a:lt2>
      <a:accent1>
        <a:srgbClr val="BD9BA4"/>
      </a:accent1>
      <a:accent2>
        <a:srgbClr val="CCA195"/>
      </a:accent2>
      <a:accent3>
        <a:srgbClr val="D6B85F"/>
      </a:accent3>
      <a:accent4>
        <a:srgbClr val="8CAF90"/>
      </a:accent4>
      <a:accent5>
        <a:srgbClr val="85A1B2"/>
      </a:accent5>
      <a:accent6>
        <a:srgbClr val="99BFC7"/>
      </a:accent6>
      <a:hlink>
        <a:srgbClr val="005F73"/>
      </a:hlink>
      <a:folHlink>
        <a:srgbClr val="005F80"/>
      </a:folHlink>
    </a:clrScheme>
    <a:fontScheme name="HS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SOS Inhaltsfolien">
  <a:themeElements>
    <a:clrScheme name="HSOS">
      <a:dk1>
        <a:srgbClr val="5E5E5D"/>
      </a:dk1>
      <a:lt1>
        <a:sysClr val="window" lastClr="FFFFFF"/>
      </a:lt1>
      <a:dk2>
        <a:srgbClr val="009EE3"/>
      </a:dk2>
      <a:lt2>
        <a:srgbClr val="CBCCCC"/>
      </a:lt2>
      <a:accent1>
        <a:srgbClr val="BD9BA4"/>
      </a:accent1>
      <a:accent2>
        <a:srgbClr val="CCA195"/>
      </a:accent2>
      <a:accent3>
        <a:srgbClr val="D6B85F"/>
      </a:accent3>
      <a:accent4>
        <a:srgbClr val="A1AC76"/>
      </a:accent4>
      <a:accent5>
        <a:srgbClr val="85A1B2"/>
      </a:accent5>
      <a:accent6>
        <a:srgbClr val="B2C5C3"/>
      </a:accent6>
      <a:hlink>
        <a:srgbClr val="009EE3"/>
      </a:hlink>
      <a:folHlink>
        <a:srgbClr val="009EE3"/>
      </a:folHlink>
    </a:clrScheme>
    <a:fontScheme name="HS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5760B021621C43891FF08C67F6C2B4" ma:contentTypeVersion="2" ma:contentTypeDescription="Ein neues Dokument erstellen." ma:contentTypeScope="" ma:versionID="9a781e8120ede2d03badcb187f2126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8312f287972feabf67e0b4e74b8483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404273-094F-407F-8ECB-3F20D7F9ED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666C2C-0FE1-4EE5-9E78-65C9C2F9DF31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463B5C-C3DE-411A-9544-FF274214FD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1108</Words>
  <Application>Microsoft Office PowerPoint</Application>
  <PresentationFormat>Bildschirmpräsentation (4:3)</PresentationFormat>
  <Paragraphs>223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Roboto</vt:lpstr>
      <vt:lpstr>RobotoRemix-Regular</vt:lpstr>
      <vt:lpstr>HSOS Titelfolien</vt:lpstr>
      <vt:lpstr>HSOS Inhaltsfolien</vt:lpstr>
      <vt:lpstr>HAW.International</vt:lpstr>
      <vt:lpstr>Agenda</vt:lpstr>
      <vt:lpstr>1. DAAD</vt:lpstr>
      <vt:lpstr>Vollstipendium vs. teilstipendium</vt:lpstr>
      <vt:lpstr>Module</vt:lpstr>
      <vt:lpstr>Was wird gefördert? </vt:lpstr>
      <vt:lpstr>Wie kann ich mich bewerben?</vt:lpstr>
      <vt:lpstr>Doppelförderung</vt:lpstr>
      <vt:lpstr>Auswahlverfahren- und kriterien</vt:lpstr>
      <vt:lpstr>Bewerbungsunterlagen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 Vielen dank für ihre Aufmerksamkeit</vt:lpstr>
      <vt:lpstr>Kontakt im Center for International Mobility (CIM)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HSOS PowerPoint-Präsentation</dc:title>
  <dc:creator>ARTDB</dc:creator>
  <cp:lastModifiedBy>Neudeck, Maren</cp:lastModifiedBy>
  <cp:revision>99</cp:revision>
  <cp:lastPrinted>2018-04-25T09:35:23Z</cp:lastPrinted>
  <dcterms:created xsi:type="dcterms:W3CDTF">2016-01-20T17:10:16Z</dcterms:created>
  <dcterms:modified xsi:type="dcterms:W3CDTF">2020-02-14T11:18:06Z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0x010100DD5760B021621C43891FF08C67F6C2B4</vt:lpwstr>
  </property>
</Properties>
</file>